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279" r:id="rId2"/>
    <p:sldId id="281" r:id="rId3"/>
    <p:sldId id="282" r:id="rId4"/>
    <p:sldId id="283" r:id="rId5"/>
    <p:sldId id="285" r:id="rId6"/>
    <p:sldId id="290" r:id="rId7"/>
    <p:sldId id="287" r:id="rId8"/>
    <p:sldId id="288" r:id="rId9"/>
    <p:sldId id="289" r:id="rId10"/>
    <p:sldId id="284" r:id="rId11"/>
    <p:sldId id="291" r:id="rId12"/>
    <p:sldId id="294" r:id="rId13"/>
    <p:sldId id="292" r:id="rId14"/>
    <p:sldId id="293" r:id="rId15"/>
    <p:sldId id="297" r:id="rId16"/>
    <p:sldId id="298" r:id="rId17"/>
    <p:sldId id="296" r:id="rId18"/>
    <p:sldId id="299" r:id="rId19"/>
    <p:sldId id="301" r:id="rId20"/>
    <p:sldId id="304" r:id="rId21"/>
    <p:sldId id="300" r:id="rId22"/>
    <p:sldId id="303" r:id="rId23"/>
    <p:sldId id="272" r:id="rId24"/>
  </p:sldIdLst>
  <p:sldSz cx="12192000" cy="6858000"/>
  <p:notesSz cx="6858000" cy="9144000"/>
  <p:embeddedFontLst>
    <p:embeddedFont>
      <p:font typeface="Interstate" panose="02000603040000020004" pitchFamily="2" charset="0"/>
      <p:regular r:id="rId26"/>
    </p:embeddedFont>
    <p:embeddedFont>
      <p:font typeface="InterstatePlus" panose="02000503080000020004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38E"/>
    <a:srgbClr val="ED579F"/>
    <a:srgbClr val="183053"/>
    <a:srgbClr val="00A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32"/>
    <p:restoredTop sz="94703"/>
  </p:normalViewPr>
  <p:slideViewPr>
    <p:cSldViewPr snapToGrid="0">
      <p:cViewPr varScale="1">
        <p:scale>
          <a:sx n="128" d="100"/>
          <a:sy n="128" d="100"/>
        </p:scale>
        <p:origin x="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8CBD2-4C57-D142-AA37-3D929D2C5B08}" type="datetimeFigureOut">
              <a:rPr lang="en-US" smtClean="0"/>
              <a:t>3/1/25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F6562-B952-3C40-9826-887AEE323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77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5F6562-B952-3C40-9826-887AEE3238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051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5F6562-B952-3C40-9826-887AEE3238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80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Blue">
    <p:bg>
      <p:bgPr>
        <a:solidFill>
          <a:srgbClr val="00A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CA31-0D11-0F85-EB0B-9ED601AF1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020855"/>
            <a:ext cx="9144000" cy="1089308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109001-F4FF-1C55-4CDD-2AC313BB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63C0D34-2592-6917-6272-A0410967C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5467" y="2377418"/>
            <a:ext cx="5781065" cy="106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59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Dar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purple and black background&#10;&#10;Description automatically generated">
            <a:extLst>
              <a:ext uri="{FF2B5EF4-FFF2-40B4-BE49-F238E27FC236}">
                <a16:creationId xmlns:a16="http://schemas.microsoft.com/office/drawing/2014/main" id="{1BA62BA5-F7CD-A865-AD68-F4C9C97AAE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D2BA72-B9F1-9BD5-AC2E-23344C915A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5508" y="6204293"/>
            <a:ext cx="1682838" cy="315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39" y="365126"/>
            <a:ext cx="11357759" cy="691778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39" y="1422030"/>
            <a:ext cx="5614061" cy="445959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E7D1FB-55AD-E916-8F94-7469E4B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C9242AD-9B4F-BD6A-F50A-E0E3BB1794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2053" y="1422030"/>
            <a:ext cx="5367646" cy="4459593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57478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Dark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purple and black background&#10;&#10;Description automatically generated">
            <a:extLst>
              <a:ext uri="{FF2B5EF4-FFF2-40B4-BE49-F238E27FC236}">
                <a16:creationId xmlns:a16="http://schemas.microsoft.com/office/drawing/2014/main" id="{1BA62BA5-F7CD-A865-AD68-F4C9C97AAE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46B1AD6-1832-02AD-DB06-E463FB3B5A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120" y="1332947"/>
            <a:ext cx="11487396" cy="47100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D2BA72-B9F1-9BD5-AC2E-23344C915A2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5508" y="6204293"/>
            <a:ext cx="1682838" cy="315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39" y="365126"/>
            <a:ext cx="11357759" cy="691778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5018" y="1816925"/>
            <a:ext cx="11020301" cy="3930732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FFD38E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E7D1FB-55AD-E916-8F94-7469E4B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759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purple and black background&#10;&#10;Description automatically generated">
            <a:extLst>
              <a:ext uri="{FF2B5EF4-FFF2-40B4-BE49-F238E27FC236}">
                <a16:creationId xmlns:a16="http://schemas.microsoft.com/office/drawing/2014/main" id="{1BA62BA5-F7CD-A865-AD68-F4C9C97AAE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3B83CFC-2FAF-54A0-9A53-8F589B13DE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08096"/>
            <a:ext cx="9144000" cy="1089308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D0A68F4-AEF8-31A1-7630-8B8F039E0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9479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0AAB6C-C9BB-A328-6E07-DB6B1B3BAA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2394" y="1139333"/>
            <a:ext cx="3542605" cy="66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81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BA62BA5-F7CD-A865-AD68-F4C9C97AAE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3B83CFC-2FAF-54A0-9A53-8F589B13DE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57148" y="2908096"/>
            <a:ext cx="5677705" cy="1089309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tx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D0A68F4-AEF8-31A1-7630-8B8F039E0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7148" y="4089479"/>
            <a:ext cx="5677705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tx1"/>
                </a:solidFill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7420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9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074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Ey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44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6EC714-D003-DB29-4A5F-52F53AB10C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039" y="2065668"/>
            <a:ext cx="3436031" cy="3848100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E1D160E-16FF-FEB0-027E-C1E5F3A1E10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56100" y="2065668"/>
            <a:ext cx="3436031" cy="3848100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8A7C4499-3DB8-B3AC-47B8-815E2C17E1B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66161" y="2065668"/>
            <a:ext cx="3436031" cy="3848100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68686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13D1A89B-C0DE-AE88-8F7E-30570D9FC6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039" y="783130"/>
            <a:ext cx="3436031" cy="5380161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7F7C5-9320-5F48-7B14-74754C7CFD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56100" y="783131"/>
            <a:ext cx="5832929" cy="2589460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7F1CEBE-2E6D-5695-F4BB-CEE6F2D817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05206" y="3800103"/>
            <a:ext cx="2683823" cy="2363187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131BA71-4214-E541-C121-86CD3FE320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56100" y="3800102"/>
            <a:ext cx="2683823" cy="2363187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657211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 Univer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37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Yellow">
    <p:bg>
      <p:bgPr>
        <a:solidFill>
          <a:srgbClr val="FFD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CA31-0D11-0F85-EB0B-9ED601AF1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020855"/>
            <a:ext cx="9144000" cy="1089308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rgbClr val="183053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109001-F4FF-1C55-4CDD-2AC313BB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rgbClr val="183053"/>
                </a:solidFill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63C0D34-2592-6917-6272-A0410967C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205467" y="2377418"/>
            <a:ext cx="5781064" cy="106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519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Duplic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618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Repe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1205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Repe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4978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Repea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867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Pink">
    <p:bg>
      <p:bgPr>
        <a:solidFill>
          <a:srgbClr val="ED57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CA31-0D11-0F85-EB0B-9ED601AF1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020855"/>
            <a:ext cx="9144000" cy="1089308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tx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109001-F4FF-1C55-4CDD-2AC313BB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63C0D34-2592-6917-6272-A0410967C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205467" y="2377418"/>
            <a:ext cx="5781064" cy="106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0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//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olorful background&#10;&#10;Description automatically generated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429" y="0"/>
            <a:ext cx="1228724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76CA31-0D11-0F85-EB0B-9ED601AF116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19553" y="2268187"/>
            <a:ext cx="5276602" cy="2841976"/>
          </a:xfrm>
        </p:spPr>
        <p:txBody>
          <a:bodyPr anchor="b">
            <a:normAutofit/>
          </a:bodyPr>
          <a:lstStyle>
            <a:lvl1pPr algn="r">
              <a:defRPr sz="3600">
                <a:solidFill>
                  <a:schemeClr val="tx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109001-F4FF-1C55-4CDD-2AC313BB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9553" y="5202238"/>
            <a:ext cx="5276602" cy="1655762"/>
          </a:xfrm>
        </p:spPr>
        <p:txBody>
          <a:bodyPr>
            <a:normAutofit/>
          </a:bodyPr>
          <a:lstStyle>
            <a:lvl1pPr marL="0" indent="0" algn="r">
              <a:buNone/>
              <a:defRPr sz="2400" b="0" i="0">
                <a:solidFill>
                  <a:schemeClr val="tx1"/>
                </a:solidFill>
                <a:latin typeface="InterstatePlus" panose="0200050308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05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/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780" y="0"/>
            <a:ext cx="121793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40" y="365126"/>
            <a:ext cx="10515600" cy="691778"/>
          </a:xfrm>
        </p:spPr>
        <p:txBody>
          <a:bodyPr anchor="b" anchorCtr="0">
            <a:normAutofit/>
          </a:bodyPr>
          <a:lstStyle>
            <a:lvl1pPr>
              <a:defRPr sz="2800"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40" y="1422030"/>
            <a:ext cx="10515600" cy="445959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pic>
        <p:nvPicPr>
          <p:cNvPr id="7" name="Picture 6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7D7528F-48BF-2606-3D76-353B3259EF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940" y="6204293"/>
            <a:ext cx="1689975" cy="315912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EDF089D-3AED-14AF-30F1-1CB0AC70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535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/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rry image of a purple and black background&#10;&#10;Description automatically generated">
            <a:extLst>
              <a:ext uri="{FF2B5EF4-FFF2-40B4-BE49-F238E27FC236}">
                <a16:creationId xmlns:a16="http://schemas.microsoft.com/office/drawing/2014/main" id="{429BC2BE-E5DF-6E2A-7DE3-EDAE87099D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F50D56-A5D6-1CA5-BD27-D532209F7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740" y="0"/>
            <a:ext cx="118343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40" y="365126"/>
            <a:ext cx="10515600" cy="691778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40" y="1422030"/>
            <a:ext cx="10515600" cy="445959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D7528F-48BF-2606-3D76-353B3259EF5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5508" y="6204293"/>
            <a:ext cx="1682838" cy="315912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EDF089D-3AED-14AF-30F1-1CB0AC70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06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39" y="365126"/>
            <a:ext cx="11357759" cy="691778"/>
          </a:xfrm>
        </p:spPr>
        <p:txBody>
          <a:bodyPr anchor="b" anchorCtr="0">
            <a:normAutofit/>
          </a:bodyPr>
          <a:lstStyle>
            <a:lvl1pPr>
              <a:defRPr sz="2800"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39" y="1422030"/>
            <a:ext cx="11357759" cy="445959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E7D1FB-55AD-E916-8F94-7469E4B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tx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7D7528F-48BF-2606-3D76-353B3259EF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940" y="6204293"/>
            <a:ext cx="1689975" cy="31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79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L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39" y="365126"/>
            <a:ext cx="11357759" cy="691778"/>
          </a:xfrm>
        </p:spPr>
        <p:txBody>
          <a:bodyPr anchor="b" anchorCtr="0">
            <a:normAutofit/>
          </a:bodyPr>
          <a:lstStyle>
            <a:lvl1pPr>
              <a:defRPr sz="2800"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E7D1FB-55AD-E916-8F94-7469E4B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tx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A white letter on a black background&#10;&#10;Description automatically generated">
            <a:extLst>
              <a:ext uri="{FF2B5EF4-FFF2-40B4-BE49-F238E27FC236}">
                <a16:creationId xmlns:a16="http://schemas.microsoft.com/office/drawing/2014/main" id="{C7D7528F-48BF-2606-3D76-353B3259EF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940" y="6204293"/>
            <a:ext cx="1689975" cy="31591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AA06662-B2E7-841A-81A4-3BBA4B79B3C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39" y="1422030"/>
            <a:ext cx="5614061" cy="445959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46F8FD1-80C7-7D4A-03B7-750F621D81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2053" y="1422030"/>
            <a:ext cx="5367646" cy="4459593"/>
          </a:xfrm>
          <a:solidFill>
            <a:schemeClr val="tx1"/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9438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purple and black background&#10;&#10;Description automatically generated">
            <a:extLst>
              <a:ext uri="{FF2B5EF4-FFF2-40B4-BE49-F238E27FC236}">
                <a16:creationId xmlns:a16="http://schemas.microsoft.com/office/drawing/2014/main" id="{1BA62BA5-F7CD-A865-AD68-F4C9C97AAE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D2BA72-B9F1-9BD5-AC2E-23344C915A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5508" y="6204293"/>
            <a:ext cx="1682838" cy="315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9DFF9-7803-7269-3BF7-A1BBCB2925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939" y="365126"/>
            <a:ext cx="11357759" cy="691778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1"/>
                </a:solidFill>
                <a:latin typeface="Interstate" panose="0200060304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4F10-3AD6-AC95-4010-1E073F5BDD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1939" y="1422030"/>
            <a:ext cx="11357759" cy="445959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AE7D1FB-55AD-E916-8F94-7469E4B7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7490" y="6249475"/>
            <a:ext cx="2743200" cy="365125"/>
          </a:xfrm>
        </p:spPr>
        <p:txBody>
          <a:bodyPr/>
          <a:lstStyle>
            <a:lvl1pPr>
              <a:defRPr sz="1050" b="0" i="0">
                <a:solidFill>
                  <a:schemeClr val="bg1"/>
                </a:solidFill>
                <a:latin typeface="InterstatePlus" panose="02000503080000020004" pitchFamily="2" charset="0"/>
              </a:defRPr>
            </a:lvl1pPr>
          </a:lstStyle>
          <a:p>
            <a:fld id="{0646161D-79F9-6949-AA3B-F54664510D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A83095-9989-FFAC-596B-87737616B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33399-306E-92C2-8D51-C2987AC0C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432D-EFDE-735C-F286-D01C90CAD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8ADF5C-AA9B-1F48-875A-67C6FDD36AFF}" type="datetimeFigureOut">
              <a:rPr lang="en-US" smtClean="0"/>
              <a:t>3/1/25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AEAD3-4FBC-D845-DBFB-E1BE5CF92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219B2-CCCD-7450-5A8F-CD9BB72121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46161D-79F9-6949-AA3B-F5466451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30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70" r:id="rId5"/>
    <p:sldLayoutId id="2147483672" r:id="rId6"/>
    <p:sldLayoutId id="2147483671" r:id="rId7"/>
    <p:sldLayoutId id="2147483679" r:id="rId8"/>
    <p:sldLayoutId id="2147483673" r:id="rId9"/>
    <p:sldLayoutId id="2147483678" r:id="rId10"/>
    <p:sldLayoutId id="2147483677" r:id="rId11"/>
    <p:sldLayoutId id="2147483674" r:id="rId12"/>
    <p:sldLayoutId id="2147483676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75" r:id="rId20"/>
    <p:sldLayoutId id="2147483669" r:id="rId21"/>
    <p:sldLayoutId id="2147483680" r:id="rId22"/>
    <p:sldLayoutId id="2147483681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eepingcomputer.com/news/microsoft/new-windows-driver-blocks-software-from-changing-default-web-browser/?utm_source=chatgpt.com" TargetMode="External"/><Relationship Id="rId2" Type="http://schemas.openxmlformats.org/officeDocument/2006/relationships/hyperlink" Target="https://kolbi.cz/blog/2024/04/03/userchoice-protection-driver-ucpd-sys/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F906D-1198-914E-9D17-96F58FD77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C5819C-15CC-775B-E038-46BC1D7931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Inside Windows’s Default Browser Protection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40E6C2C-F1C9-E51B-F6BE-DFD84624B2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71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76B28-18B2-AC46-F83C-D497C72A2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FA1578-E8AF-6E05-36D2-996EBF01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More details on UCPD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C4DD68-6CDB-BAD2-CE0A-B6F4582EF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hlinkClick r:id="rId2"/>
              </a:rPr>
              <a:t>https://kolbi.cz/blog/2024/04/03/userchoice-protection-driver-ucpd-sys/</a:t>
            </a:r>
            <a:endParaRPr lang="en-US" sz="3600" dirty="0"/>
          </a:p>
          <a:p>
            <a:r>
              <a:rPr lang="en-US" sz="3600" dirty="0">
                <a:hlinkClick r:id="rId3"/>
              </a:rPr>
              <a:t>https://www.bleepingcomputer.com/news/microsoft/new-windows-driver-blocks-software-from-changing-default-web-browser/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22319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99C99-558C-7501-C7AD-FD2F29D35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BA745C-5155-2C6B-CA7A-A3D029E97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story goes on…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EA90FE8-1ACA-6D92-1455-5084F356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 checked the </a:t>
            </a:r>
            <a:r>
              <a:rPr lang="en-US" sz="3600" dirty="0" err="1"/>
              <a:t>UCPD.sys</a:t>
            </a:r>
            <a:r>
              <a:rPr lang="en-US" sz="3600" dirty="0"/>
              <a:t> in the 24H2 update (Oct 2024) and found some interesting strings in it:</a:t>
            </a:r>
          </a:p>
        </p:txBody>
      </p:sp>
    </p:spTree>
    <p:extLst>
      <p:ext uri="{BB962C8B-B14F-4D97-AF65-F5344CB8AC3E}">
        <p14:creationId xmlns:p14="http://schemas.microsoft.com/office/powerpoint/2010/main" val="1890066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E40C-A396-D800-8DEE-49E37C8C1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53AC6-0E49-12F3-C2B6-63DA436DB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075C7687-D632-7539-7D23-9DDCADAE60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37" r="8479" b="36956"/>
          <a:stretch/>
        </p:blipFill>
        <p:spPr bwMode="auto">
          <a:xfrm>
            <a:off x="275410" y="1422030"/>
            <a:ext cx="11770816" cy="4308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175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30740-889E-6BE4-ADC4-9BD069C73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17C145-F329-8F11-0C20-D517EE9A5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Lightning fast 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3EA4C1-B47E-EAA7-D42A-FCF0624F1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UCPD monitors the creation of each process and associate it with a tag value:</a:t>
            </a:r>
          </a:p>
          <a:p>
            <a:pPr marL="742950" indent="-742950">
              <a:buAutoNum type="arabicPeriod"/>
            </a:pPr>
            <a:r>
              <a:rPr lang="en-US" sz="3600" dirty="0" err="1"/>
              <a:t>explorer.exe</a:t>
            </a:r>
            <a:r>
              <a:rPr lang="en-US" sz="3600" dirty="0"/>
              <a:t> or </a:t>
            </a:r>
            <a:r>
              <a:rPr lang="en-US" sz="3600" dirty="0" err="1"/>
              <a:t>msedge.exe</a:t>
            </a:r>
            <a:r>
              <a:rPr lang="en-US" sz="3600" dirty="0"/>
              <a:t> </a:t>
            </a:r>
            <a:r>
              <a:rPr lang="en-US" sz="3600" dirty="0">
                <a:sym typeface="Wingdings" pitchFamily="2" charset="2"/>
              </a:rPr>
              <a:t> 0x8</a:t>
            </a:r>
            <a:endParaRPr lang="en-US" sz="3600" dirty="0"/>
          </a:p>
          <a:p>
            <a:pPr marL="742950" indent="-742950">
              <a:buFont typeface="Arial" panose="020B0604020202020204" pitchFamily="34" charset="0"/>
              <a:buAutoNum type="arabicPeriod"/>
            </a:pPr>
            <a:r>
              <a:rPr lang="en-US" sz="3600" dirty="0"/>
              <a:t>360Tray.exe, </a:t>
            </a:r>
            <a:r>
              <a:rPr lang="en-US" sz="3600" dirty="0" err="1"/>
              <a:t>kxescore.exe</a:t>
            </a:r>
            <a:r>
              <a:rPr lang="en-US" sz="3600" dirty="0"/>
              <a:t>, or kwsprotect64.exe, and signed by </a:t>
            </a:r>
            <a:r>
              <a:rPr lang="en-US" sz="3600" dirty="0" err="1"/>
              <a:t>Qihu</a:t>
            </a:r>
            <a:r>
              <a:rPr lang="en-US" sz="3600" dirty="0"/>
              <a:t> 360 or Kingsoft </a:t>
            </a:r>
            <a:r>
              <a:rPr lang="en-US" sz="3600" dirty="0">
                <a:sym typeface="Wingdings" pitchFamily="2" charset="2"/>
              </a:rPr>
              <a:t> 0x4</a:t>
            </a:r>
          </a:p>
          <a:p>
            <a:pPr marL="742950" indent="-742950">
              <a:buFont typeface="Arial" panose="020B0604020202020204" pitchFamily="34" charset="0"/>
              <a:buAutoNum type="arabicPeriod"/>
            </a:pPr>
            <a:r>
              <a:rPr lang="en-US" sz="3600" dirty="0" err="1">
                <a:sym typeface="Wingdings" pitchFamily="2" charset="2"/>
              </a:rPr>
              <a:t>opera.exe</a:t>
            </a:r>
            <a:r>
              <a:rPr lang="en-US" sz="3600" dirty="0">
                <a:sym typeface="Wingdings" pitchFamily="2" charset="2"/>
              </a:rPr>
              <a:t> and signed by Opera  0x10</a:t>
            </a:r>
          </a:p>
          <a:p>
            <a:pPr marL="742950" indent="-742950">
              <a:buFont typeface="Arial" panose="020B0604020202020204" pitchFamily="34" charset="0"/>
              <a:buAutoNum type="arabicPeriod"/>
            </a:pPr>
            <a:r>
              <a:rPr lang="en-US" sz="3600" dirty="0" err="1">
                <a:sym typeface="Wingdings" pitchFamily="2" charset="2"/>
              </a:rPr>
              <a:t>etc</a:t>
            </a:r>
            <a:endParaRPr lang="en-US" sz="3600" dirty="0">
              <a:sym typeface="Wingdings" pitchFamily="2" charset="2"/>
            </a:endParaRPr>
          </a:p>
          <a:p>
            <a:pPr marL="742950" indent="-742950">
              <a:buFont typeface="Arial" panose="020B0604020202020204" pitchFamily="34" charset="0"/>
              <a:buAutoNum type="arabicPeriod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25481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A1FB6-1B6F-E947-E6B8-32C90ED6C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6EF0DF-E088-6868-3F93-9D038187E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Lightning fast 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093C7C9-C9BD-3D65-4F04-91A4BBD7B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UCPD uses </a:t>
            </a:r>
            <a:r>
              <a:rPr lang="en-US" sz="3600" dirty="0" err="1"/>
              <a:t>ObRegisterCallbacks</a:t>
            </a:r>
            <a:r>
              <a:rPr lang="en-US" sz="3600" dirty="0"/>
              <a:t> to monitor handle operations</a:t>
            </a:r>
          </a:p>
          <a:p>
            <a:r>
              <a:rPr lang="en-US" sz="3600" dirty="0"/>
              <a:t>When any process with a tag value 0x8 wants to get a handle to a process with a tag value 0x4:</a:t>
            </a:r>
          </a:p>
          <a:p>
            <a:r>
              <a:rPr lang="en-US" sz="3600" dirty="0"/>
              <a:t>	PROCESS_VM_WRITE permission is removed</a:t>
            </a:r>
          </a:p>
          <a:p>
            <a:r>
              <a:rPr lang="en-US" sz="3600" dirty="0"/>
              <a:t>	PROCESS_VM_OPERATOPN permission is removed</a:t>
            </a:r>
          </a:p>
          <a:p>
            <a:r>
              <a:rPr lang="en-US" sz="3600" dirty="0"/>
              <a:t>	The operation is still permitted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01898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B5E49-E509-D73B-65F7-D782D522C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11948CCF-D356-64D4-0418-6943313C4E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-8241" t="35945" r="1" b="-1"/>
          <a:stretch/>
        </p:blipFill>
        <p:spPr>
          <a:xfrm>
            <a:off x="-929957" y="110447"/>
            <a:ext cx="13121957" cy="6637106"/>
          </a:xfrm>
        </p:spPr>
      </p:pic>
    </p:spTree>
    <p:extLst>
      <p:ext uri="{BB962C8B-B14F-4D97-AF65-F5344CB8AC3E}">
        <p14:creationId xmlns:p14="http://schemas.microsoft.com/office/powerpoint/2010/main" val="1282191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13554-3BDB-8303-3C96-D75AAE9C9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1630B6-9D80-309A-B58F-1D0351F31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does that mean?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48B7B67-C27B-FCCB-E6C8-724FDF9CE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PROCESS_VM_WRITE and PROCESS_VM_OPERATOPN permission are required for code injection</a:t>
            </a:r>
          </a:p>
          <a:p>
            <a:r>
              <a:rPr lang="en-US" sz="3600" dirty="0"/>
              <a:t>UCPD prevents 360Tray.exe, </a:t>
            </a:r>
            <a:r>
              <a:rPr lang="en-US" sz="3600" dirty="0" err="1"/>
              <a:t>kxescore.exe</a:t>
            </a:r>
            <a:r>
              <a:rPr lang="en-US" sz="3600" dirty="0"/>
              <a:t>, or kwsprotect64.exe from injecting code into </a:t>
            </a:r>
            <a:r>
              <a:rPr lang="en-US" sz="3600" dirty="0" err="1"/>
              <a:t>explorer.exe</a:t>
            </a:r>
            <a:r>
              <a:rPr lang="en-US" sz="3600" dirty="0"/>
              <a:t> or </a:t>
            </a:r>
            <a:r>
              <a:rPr lang="en-US" sz="3600" dirty="0" err="1"/>
              <a:t>msedge.exe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* A similar thing is done for </a:t>
            </a:r>
            <a:r>
              <a:rPr lang="en-US" sz="3600" dirty="0" err="1"/>
              <a:t>opera.exe</a:t>
            </a:r>
            <a:r>
              <a:rPr lang="en-US" sz="3600" dirty="0"/>
              <a:t> but we will skip it here</a:t>
            </a:r>
          </a:p>
        </p:txBody>
      </p:sp>
    </p:spTree>
    <p:extLst>
      <p:ext uri="{BB962C8B-B14F-4D97-AF65-F5344CB8AC3E}">
        <p14:creationId xmlns:p14="http://schemas.microsoft.com/office/powerpoint/2010/main" val="1059140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DD165-7E82-A7DD-D3B6-9377D2A52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C2ED70-4739-76AF-AEE4-3B9AFDFF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does that mean?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7C5626F-8EE7-4855-9971-D0E8F8D7C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UCPD prevents 360Tray.exe, </a:t>
            </a:r>
            <a:r>
              <a:rPr lang="en-US" sz="3600" dirty="0" err="1"/>
              <a:t>kxescore.exe</a:t>
            </a:r>
            <a:r>
              <a:rPr lang="en-US" sz="3600" dirty="0"/>
              <a:t>, or kwsprotect64.exe from injecting code into </a:t>
            </a:r>
            <a:r>
              <a:rPr lang="en-US" sz="3600" dirty="0" err="1"/>
              <a:t>explorer.exe</a:t>
            </a:r>
            <a:r>
              <a:rPr lang="en-US" sz="3600" dirty="0"/>
              <a:t> or </a:t>
            </a:r>
            <a:r>
              <a:rPr lang="en-US" sz="3600" dirty="0" err="1"/>
              <a:t>msdge.exe</a:t>
            </a:r>
            <a:endParaRPr lang="en-US" sz="3600" dirty="0"/>
          </a:p>
          <a:p>
            <a:r>
              <a:rPr lang="en-US" sz="36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079279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6E56E-EF2A-880E-CAC7-7414A214C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17F52E-6A6F-3BF3-791A-3BAE4EEFD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Injecting is not allowed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7F9585-429B-6A58-4517-FEBD0890B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They tried to get around UCPD by injecting code into </a:t>
            </a:r>
            <a:r>
              <a:rPr lang="en-US" sz="3600" dirty="0" err="1"/>
              <a:t>explorer.exe</a:t>
            </a:r>
            <a:r>
              <a:rPr lang="en-US" sz="3600" dirty="0"/>
              <a:t> or </a:t>
            </a:r>
            <a:r>
              <a:rPr lang="en-US" sz="3600" dirty="0" err="1"/>
              <a:t>msdge.exe</a:t>
            </a:r>
            <a:endParaRPr lang="en-US" sz="3600" dirty="0"/>
          </a:p>
          <a:p>
            <a:r>
              <a:rPr lang="en-US" sz="3600" dirty="0"/>
              <a:t>And Microsoft does not like it!</a:t>
            </a:r>
          </a:p>
        </p:txBody>
      </p:sp>
    </p:spTree>
    <p:extLst>
      <p:ext uri="{BB962C8B-B14F-4D97-AF65-F5344CB8AC3E}">
        <p14:creationId xmlns:p14="http://schemas.microsoft.com/office/powerpoint/2010/main" val="2284377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CD7A9-C689-6CD1-10AE-AACE7A6C1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50C315-26E2-1A35-2C5F-00C21E14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UCPD manager tells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92934A0-A889-57F9-8A64-DBD5B1C99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UCPD behavior is controlled by the DWORD in: HKEY_LOCAL_MACHINE\SYSTEM\ControlSet001\</a:t>
            </a:r>
            <a:r>
              <a:rPr lang="en-US" sz="3600" dirty="0" err="1"/>
              <a:t>Srevices</a:t>
            </a:r>
            <a:r>
              <a:rPr lang="en-US" sz="3600" dirty="0"/>
              <a:t>\UCPD\FeatureV2</a:t>
            </a:r>
          </a:p>
          <a:p>
            <a:endParaRPr lang="en-US" sz="3600" dirty="0"/>
          </a:p>
          <a:p>
            <a:r>
              <a:rPr lang="en-US" sz="3600" dirty="0"/>
              <a:t>The handle protection is enabled only when the bit 0x100 is set</a:t>
            </a:r>
          </a:p>
        </p:txBody>
      </p:sp>
    </p:spTree>
    <p:extLst>
      <p:ext uri="{BB962C8B-B14F-4D97-AF65-F5344CB8AC3E}">
        <p14:creationId xmlns:p14="http://schemas.microsoft.com/office/powerpoint/2010/main" val="224256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9EA3A-CFC0-B2DF-FBA6-FDE235C4E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7A420F-C18F-00EE-C7FC-B979D2117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About</a:t>
            </a:r>
            <a:r>
              <a:rPr lang="zh-CN" altLang="en-US" sz="4000" dirty="0"/>
              <a:t> </a:t>
            </a:r>
            <a:r>
              <a:rPr lang="en-US" altLang="zh-CN" sz="4000" dirty="0"/>
              <a:t>Me</a:t>
            </a:r>
            <a:endParaRPr lang="en-US" sz="40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F67A100-8CB0-5432-E834-52058FAE9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Xusheng Li</a:t>
            </a:r>
          </a:p>
          <a:p>
            <a:r>
              <a:rPr lang="en-US" sz="3600" dirty="0"/>
              <a:t>SDE @ Vector35 -- Binary Ninja’s debugger</a:t>
            </a:r>
          </a:p>
          <a:p>
            <a:r>
              <a:rPr lang="en-US" sz="3600" dirty="0"/>
              <a:t>Interested in malware analysis and code obfuscation</a:t>
            </a:r>
          </a:p>
        </p:txBody>
      </p:sp>
    </p:spTree>
    <p:extLst>
      <p:ext uri="{BB962C8B-B14F-4D97-AF65-F5344CB8AC3E}">
        <p14:creationId xmlns:p14="http://schemas.microsoft.com/office/powerpoint/2010/main" val="806152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4021B-3502-3CD3-3D86-95B1DC978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AB1A09-825C-AF19-A3AE-482BB7E05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UCPD manager tells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36CD699-26C8-AD89-8D53-3273B41E9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ucpdmgr.exe</a:t>
            </a:r>
            <a:r>
              <a:rPr lang="en-US" sz="3600" dirty="0"/>
              <a:t> is a utility that can customize the behavior of UCPD</a:t>
            </a:r>
          </a:p>
          <a:p>
            <a:endParaRPr lang="en-US" sz="3600" dirty="0"/>
          </a:p>
          <a:p>
            <a:r>
              <a:rPr lang="en-US" sz="3600" dirty="0"/>
              <a:t>The bit can be set by </a:t>
            </a:r>
            <a:r>
              <a:rPr lang="en-US" sz="3600" dirty="0" err="1"/>
              <a:t>ucpdmgr.exe</a:t>
            </a:r>
            <a:r>
              <a:rPr lang="en-US" sz="3600" dirty="0"/>
              <a:t> and the relevant code called it “ANTIINJECTION”</a:t>
            </a:r>
          </a:p>
        </p:txBody>
      </p:sp>
    </p:spTree>
    <p:extLst>
      <p:ext uri="{BB962C8B-B14F-4D97-AF65-F5344CB8AC3E}">
        <p14:creationId xmlns:p14="http://schemas.microsoft.com/office/powerpoint/2010/main" val="2107118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4875E-4573-A8E4-1FF9-45DC1DD11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41E1F-FBAF-01A8-7FD1-F3207E9BD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79931AD1-5980-F9DD-1EF9-C0984A387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0"/>
            <a:ext cx="10594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564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22645-A50F-2C46-1CFC-4263CB0A3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0E63B18-16A0-305B-402B-70AB8F556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Summary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DFA8F95-90BE-978E-2FCC-339ECE7CB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UCPD wants the users to only set the default browser through the settings dialog</a:t>
            </a:r>
          </a:p>
          <a:p>
            <a:r>
              <a:rPr lang="en-US" sz="3600" dirty="0"/>
              <a:t>Vendors get around it by injecting code into </a:t>
            </a:r>
            <a:r>
              <a:rPr lang="en-US" sz="3600" dirty="0" err="1"/>
              <a:t>explorer.exe</a:t>
            </a:r>
            <a:endParaRPr lang="en-US" sz="3600" dirty="0"/>
          </a:p>
          <a:p>
            <a:r>
              <a:rPr lang="en-US" sz="3600" dirty="0"/>
              <a:t>UCPD steps up against it by calling the naughty boys by name</a:t>
            </a:r>
          </a:p>
        </p:txBody>
      </p:sp>
    </p:spTree>
    <p:extLst>
      <p:ext uri="{BB962C8B-B14F-4D97-AF65-F5344CB8AC3E}">
        <p14:creationId xmlns:p14="http://schemas.microsoft.com/office/powerpoint/2010/main" val="1125692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084B6-CF90-58CA-86AB-E1B77548E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6519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A9C81-6385-B32F-BE2C-0AB5DAA65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1CAC0B-6F37-8146-3B6A-3CDCA283E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UCPD driver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BB77589-FB4B-7A12-FFA0-EAEBE5315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Added to Windows in Feb 2024</a:t>
            </a:r>
          </a:p>
          <a:p>
            <a:r>
              <a:rPr lang="en-US" sz="3600" dirty="0"/>
              <a:t>Short of “User Choice Protection Driver”</a:t>
            </a:r>
          </a:p>
          <a:p>
            <a:r>
              <a:rPr lang="en-US" sz="3600" dirty="0"/>
              <a:t>It allegedly prevents unintended modification to the default browser</a:t>
            </a:r>
          </a:p>
        </p:txBody>
      </p:sp>
    </p:spTree>
    <p:extLst>
      <p:ext uri="{BB962C8B-B14F-4D97-AF65-F5344CB8AC3E}">
        <p14:creationId xmlns:p14="http://schemas.microsoft.com/office/powerpoint/2010/main" val="1695994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94EDE-FB56-1CE8-244A-E0584F666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3F6B39-B004-0F3B-AE6F-2A5E0F7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UCPD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18A5AAF-00B2-5539-11DC-ECBECC42C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The default browser is saved in the registry:</a:t>
            </a:r>
          </a:p>
          <a:p>
            <a:r>
              <a:rPr lang="en-US" sz="3000" dirty="0"/>
              <a:t>HKEY_CURRENT_USER\Software\Microsoft\Windows\Shell\Associations\</a:t>
            </a:r>
            <a:r>
              <a:rPr lang="en-US" sz="3000" dirty="0" err="1"/>
              <a:t>UrlAssociations</a:t>
            </a:r>
            <a:r>
              <a:rPr lang="en-US" sz="3000" dirty="0"/>
              <a:t>\http\</a:t>
            </a:r>
            <a:r>
              <a:rPr lang="en-US" sz="3000" dirty="0" err="1"/>
              <a:t>UserChoice</a:t>
            </a:r>
            <a:endParaRPr lang="en-US" sz="3000" dirty="0"/>
          </a:p>
          <a:p>
            <a:endParaRPr lang="en-US" sz="3600" dirty="0"/>
          </a:p>
          <a:p>
            <a:r>
              <a:rPr lang="en-US" sz="3600" dirty="0"/>
              <a:t>UCPD uses </a:t>
            </a:r>
            <a:r>
              <a:rPr lang="en-US" sz="3600" dirty="0" err="1"/>
              <a:t>CmRegisterCallbackEx</a:t>
            </a:r>
            <a:r>
              <a:rPr lang="en-US" sz="3600" dirty="0"/>
              <a:t> to register a filter and:</a:t>
            </a:r>
          </a:p>
          <a:p>
            <a:pPr marL="742950" indent="-742950">
              <a:buAutoNum type="arabicPeriod"/>
            </a:pPr>
            <a:r>
              <a:rPr lang="en-US" sz="3600" dirty="0"/>
              <a:t>prevent any binary NOT signed by Microsoft from changing this registry key</a:t>
            </a:r>
          </a:p>
          <a:p>
            <a:pPr marL="742950" indent="-742950">
              <a:buAutoNum type="arabicPeriod"/>
            </a:pPr>
            <a:r>
              <a:rPr lang="en-US" sz="3600" dirty="0"/>
              <a:t>prevent various utilities from doing the same:</a:t>
            </a:r>
          </a:p>
          <a:p>
            <a:r>
              <a:rPr lang="en-US" sz="3600" dirty="0"/>
              <a:t>	</a:t>
            </a:r>
            <a:r>
              <a:rPr lang="en-US" sz="3600" dirty="0" err="1"/>
              <a:t>cmd.exe</a:t>
            </a:r>
            <a:r>
              <a:rPr lang="en-US" sz="3600" dirty="0"/>
              <a:t>, </a:t>
            </a:r>
            <a:r>
              <a:rPr lang="en-US" sz="3600" dirty="0" err="1"/>
              <a:t>regedit.exe</a:t>
            </a:r>
            <a:r>
              <a:rPr lang="en-US" sz="3600" dirty="0"/>
              <a:t>, </a:t>
            </a:r>
            <a:r>
              <a:rPr lang="en-US" sz="3600" dirty="0" err="1"/>
              <a:t>powershell.exe</a:t>
            </a:r>
            <a:r>
              <a:rPr lang="en-US" sz="3600" dirty="0"/>
              <a:t>, </a:t>
            </a:r>
            <a:r>
              <a:rPr lang="en-US" sz="3600" dirty="0" err="1"/>
              <a:t>etc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8075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FC6E8-EEBE-1AA4-5F5E-84665C4F9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14B846-27D2-0F64-8B48-1224C2A54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UCPD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A34295C-434A-954E-A46F-D0C9010D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Its intention is that the user could ONLY choose the default browser from the official settings dialog (part of </a:t>
            </a:r>
            <a:r>
              <a:rPr lang="en-US" sz="3600" dirty="0" err="1"/>
              <a:t>explorer.exe</a:t>
            </a:r>
            <a:r>
              <a:rPr lang="en-US" sz="3600" dirty="0"/>
              <a:t>)</a:t>
            </a:r>
          </a:p>
          <a:p>
            <a:r>
              <a:rPr lang="en-US" sz="3600" dirty="0"/>
              <a:t>No browsers can set itself as the default browser</a:t>
            </a:r>
          </a:p>
        </p:txBody>
      </p:sp>
    </p:spTree>
    <p:extLst>
      <p:ext uri="{BB962C8B-B14F-4D97-AF65-F5344CB8AC3E}">
        <p14:creationId xmlns:p14="http://schemas.microsoft.com/office/powerpoint/2010/main" val="2276471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84EC-A5AC-1055-F086-C21063C57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CF20FD-DAF6-727D-9DFF-FECF36C6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UCPD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3F01202-8870-CBCE-5F8E-9FC9C9A10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Its intention is that the user could ONLY choose the default browser from the official settings dialog (part of </a:t>
            </a:r>
            <a:r>
              <a:rPr lang="en-US" sz="3600" dirty="0" err="1"/>
              <a:t>explorer.exe</a:t>
            </a:r>
            <a:r>
              <a:rPr lang="en-US" sz="3600" dirty="0"/>
              <a:t>)</a:t>
            </a:r>
          </a:p>
          <a:p>
            <a:r>
              <a:rPr lang="en-US" sz="3600" dirty="0"/>
              <a:t>No browsers can set itself as the default browser</a:t>
            </a:r>
          </a:p>
          <a:p>
            <a:r>
              <a:rPr lang="en-US" sz="3600" dirty="0"/>
              <a:t>	^ This is a protection for the user’s choice!</a:t>
            </a:r>
          </a:p>
        </p:txBody>
      </p:sp>
    </p:spTree>
    <p:extLst>
      <p:ext uri="{BB962C8B-B14F-4D97-AF65-F5344CB8AC3E}">
        <p14:creationId xmlns:p14="http://schemas.microsoft.com/office/powerpoint/2010/main" val="734391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134CD-71FA-C69C-3EDD-9C58FC981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7CF1C0-0410-2414-3EF7-C467BC814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UCPD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C811160-17DF-FE4E-4DCE-4AE724F0E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Its intention is that the user could ONLY choose the default browser from the official settings dialog (part of </a:t>
            </a:r>
            <a:r>
              <a:rPr lang="en-US" sz="3600" dirty="0" err="1"/>
              <a:t>explorer.exe</a:t>
            </a:r>
            <a:r>
              <a:rPr lang="en-US" sz="3600" dirty="0"/>
              <a:t>)</a:t>
            </a:r>
          </a:p>
          <a:p>
            <a:r>
              <a:rPr lang="en-US" sz="3600" dirty="0"/>
              <a:t>No browsers can set itself as the default browser</a:t>
            </a:r>
          </a:p>
          <a:p>
            <a:r>
              <a:rPr lang="en-US" sz="3600" dirty="0"/>
              <a:t>	Except for Edge!</a:t>
            </a:r>
          </a:p>
        </p:txBody>
      </p:sp>
    </p:spTree>
    <p:extLst>
      <p:ext uri="{BB962C8B-B14F-4D97-AF65-F5344CB8AC3E}">
        <p14:creationId xmlns:p14="http://schemas.microsoft.com/office/powerpoint/2010/main" val="161031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D0A76-9FAB-B26F-BA5D-55F95ED9B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CC3719-8869-32C7-F11B-18A4066D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 does UCPD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078035A-DC9F-1740-715D-D2F975690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Its intention is that the user could ONLY choose the default browser from the official settings dialog (part of </a:t>
            </a:r>
            <a:r>
              <a:rPr lang="en-US" sz="3600" dirty="0" err="1"/>
              <a:t>explorer.exe</a:t>
            </a:r>
            <a:r>
              <a:rPr lang="en-US" sz="3600" dirty="0"/>
              <a:t>)</a:t>
            </a:r>
          </a:p>
          <a:p>
            <a:r>
              <a:rPr lang="en-US" sz="3600" dirty="0"/>
              <a:t>No browsers can set itself as the default browser</a:t>
            </a:r>
          </a:p>
          <a:p>
            <a:r>
              <a:rPr lang="en-US" sz="3600" dirty="0"/>
              <a:t>	Except for Edge!</a:t>
            </a:r>
          </a:p>
          <a:p>
            <a:r>
              <a:rPr lang="en-US" sz="3600" dirty="0"/>
              <a:t>	-- It is signed by Microsoft</a:t>
            </a:r>
          </a:p>
          <a:p>
            <a:r>
              <a:rPr lang="en-US" sz="3600" dirty="0"/>
              <a:t>	-- It is not on the blocked utilities list</a:t>
            </a:r>
          </a:p>
        </p:txBody>
      </p:sp>
    </p:spTree>
    <p:extLst>
      <p:ext uri="{BB962C8B-B14F-4D97-AF65-F5344CB8AC3E}">
        <p14:creationId xmlns:p14="http://schemas.microsoft.com/office/powerpoint/2010/main" val="198116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A572-4D80-6B0D-A9C1-4BC3BEB80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A431B-E7AE-CA3B-E9A3-633C94569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Nice Meme by DisNootCore">
            <a:extLst>
              <a:ext uri="{FF2B5EF4-FFF2-40B4-BE49-F238E27FC236}">
                <a16:creationId xmlns:a16="http://schemas.microsoft.com/office/drawing/2014/main" id="{71EC559E-415A-F8EF-D006-7676F8023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506" y="1849506"/>
            <a:ext cx="3158987" cy="3158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518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verse">
      <a:dk1>
        <a:srgbClr val="000000"/>
      </a:dk1>
      <a:lt1>
        <a:srgbClr val="FFFFFF"/>
      </a:lt1>
      <a:dk2>
        <a:srgbClr val="1D2F50"/>
      </a:dk2>
      <a:lt2>
        <a:srgbClr val="E8E8E8"/>
      </a:lt2>
      <a:accent1>
        <a:srgbClr val="4DABE9"/>
      </a:accent1>
      <a:accent2>
        <a:srgbClr val="F7D496"/>
      </a:accent2>
      <a:accent3>
        <a:srgbClr val="4BA6A3"/>
      </a:accent3>
      <a:accent4>
        <a:srgbClr val="DA619C"/>
      </a:accent4>
      <a:accent5>
        <a:srgbClr val="523790"/>
      </a:accent5>
      <a:accent6>
        <a:srgbClr val="929596"/>
      </a:accent6>
      <a:hlink>
        <a:srgbClr val="4DABE9"/>
      </a:hlink>
      <a:folHlink>
        <a:srgbClr val="4DABE9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REverse Template" id="{2FF5B16C-E779-6D41-9835-D23625F6FE79}" vid="{7EB228C4-A84E-254E-9B11-E3FF534430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</TotalTime>
  <Words>725</Words>
  <Application>Microsoft Macintosh PowerPoint</Application>
  <PresentationFormat>Widescreen</PresentationFormat>
  <Paragraphs>76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Wingdings</vt:lpstr>
      <vt:lpstr>InterstatePlus</vt:lpstr>
      <vt:lpstr>Interstate</vt:lpstr>
      <vt:lpstr>Aptos Display</vt:lpstr>
      <vt:lpstr>Aptos</vt:lpstr>
      <vt:lpstr>Office Theme</vt:lpstr>
      <vt:lpstr>Inside Windows’s Default Browser Protection</vt:lpstr>
      <vt:lpstr>About Me</vt:lpstr>
      <vt:lpstr>UCPD driver</vt:lpstr>
      <vt:lpstr>How does UCPD work?</vt:lpstr>
      <vt:lpstr>How does UCPD work?</vt:lpstr>
      <vt:lpstr>How does UCPD work?</vt:lpstr>
      <vt:lpstr>How does UCPD work?</vt:lpstr>
      <vt:lpstr>How does UCPD work?</vt:lpstr>
      <vt:lpstr>PowerPoint Presentation</vt:lpstr>
      <vt:lpstr>More details on UCPD</vt:lpstr>
      <vt:lpstr>The story goes on…</vt:lpstr>
      <vt:lpstr>PowerPoint Presentation</vt:lpstr>
      <vt:lpstr>Lightning fast RE</vt:lpstr>
      <vt:lpstr>Lightning fast RE</vt:lpstr>
      <vt:lpstr>PowerPoint Presentation</vt:lpstr>
      <vt:lpstr>What does that mean?</vt:lpstr>
      <vt:lpstr>What does that mean?</vt:lpstr>
      <vt:lpstr>Injecting is not allowed</vt:lpstr>
      <vt:lpstr>UCPD manager tells</vt:lpstr>
      <vt:lpstr>UCPD manager tells</vt:lpstr>
      <vt:lpstr>PowerPoint Presentation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 Xusheng</dc:creator>
  <cp:lastModifiedBy>Li Xusheng</cp:lastModifiedBy>
  <cp:revision>25</cp:revision>
  <dcterms:created xsi:type="dcterms:W3CDTF">2025-03-01T01:16:12Z</dcterms:created>
  <dcterms:modified xsi:type="dcterms:W3CDTF">2025-03-01T12:20:57Z</dcterms:modified>
</cp:coreProperties>
</file>

<file path=docProps/thumbnail.jpeg>
</file>